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504" r:id="rId3"/>
    <p:sldId id="775" r:id="rId4"/>
    <p:sldId id="776" r:id="rId5"/>
    <p:sldId id="768" r:id="rId6"/>
    <p:sldId id="769" r:id="rId7"/>
    <p:sldId id="745" r:id="rId8"/>
    <p:sldId id="511" r:id="rId9"/>
    <p:sldId id="261" r:id="rId10"/>
    <p:sldId id="302" r:id="rId11"/>
    <p:sldId id="746" r:id="rId12"/>
    <p:sldId id="303" r:id="rId13"/>
    <p:sldId id="762" r:id="rId14"/>
    <p:sldId id="747" r:id="rId15"/>
    <p:sldId id="274" r:id="rId16"/>
    <p:sldId id="262" r:id="rId17"/>
    <p:sldId id="757" r:id="rId18"/>
    <p:sldId id="311" r:id="rId19"/>
    <p:sldId id="546" r:id="rId20"/>
    <p:sldId id="314" r:id="rId21"/>
    <p:sldId id="548" r:id="rId22"/>
    <p:sldId id="770" r:id="rId23"/>
    <p:sldId id="316" r:id="rId24"/>
    <p:sldId id="318" r:id="rId25"/>
    <p:sldId id="296" r:id="rId26"/>
    <p:sldId id="322" r:id="rId27"/>
    <p:sldId id="323" r:id="rId28"/>
    <p:sldId id="777" r:id="rId29"/>
    <p:sldId id="771" r:id="rId30"/>
    <p:sldId id="734" r:id="rId31"/>
    <p:sldId id="772" r:id="rId32"/>
    <p:sldId id="551" r:id="rId33"/>
    <p:sldId id="774" r:id="rId34"/>
    <p:sldId id="717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napToGrid="0">
      <p:cViewPr varScale="1">
        <p:scale>
          <a:sx n="45" d="100"/>
          <a:sy n="45" d="100"/>
        </p:scale>
        <p:origin x="7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AE40D-90FB-4822-8296-2D335F395AEA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01BD3-BA6B-4F93-92C6-D2B4DDB94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92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Welcome, Zoom details, chat, then Q&amp;A, first name, one word to describe how you’re doing right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9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approach and disposition.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link clear, daily.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9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5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link clear, daily.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545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738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Purposeful leaders create the space to respond positively.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04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0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4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4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1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01BD3-BA6B-4F93-92C6-D2B4DDB946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5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made me especially susceptible to what University of Michigan researcher Jennifer Crocker called making “self-image” goals – pursuing acquiring and achieving things to make me and my life “look” good. In other words, as the NYT columnist David Brooks termed them “resume” virtues. The opposite of self-image goals are compassionate goals. The opposite of resume virtues are eulogy virtues, the things you want said about you at your funeral, the worthy contributions you made.   </a:t>
            </a:r>
          </a:p>
          <a:p>
            <a:endParaRPr lang="en-US" dirty="0"/>
          </a:p>
          <a:p>
            <a:r>
              <a:rPr lang="en-US" dirty="0"/>
              <a:t>But that’s largely how I was educated and is how most of us are educated and how we educate others – for “success.” Get this and you’ll be happy.</a:t>
            </a:r>
          </a:p>
          <a:p>
            <a:endParaRPr lang="en-US" dirty="0"/>
          </a:p>
          <a:p>
            <a:r>
              <a:rPr lang="en-US" dirty="0"/>
              <a:t>Or, in organizations, “give them this” and they’ll be happy. </a:t>
            </a:r>
          </a:p>
          <a:p>
            <a:endParaRPr lang="en-US" dirty="0"/>
          </a:p>
          <a:p>
            <a:r>
              <a:rPr lang="en-US" dirty="0"/>
              <a:t>I was educated for “success” – get a good job, a Nintendo Wii, a steady paycheck, status, basically all of the things except what researchers know makes life worth living.</a:t>
            </a:r>
          </a:p>
          <a:p>
            <a:endParaRPr lang="en-US" dirty="0"/>
          </a:p>
          <a:p>
            <a:r>
              <a:rPr lang="en-US" dirty="0"/>
              <a:t>Now, spoiler alert, researchers find, especially in workplaces, that making too many these self-image or achievement-oriented goals often leads to very problematic outcomes like low self-esteem, anxiety, combative relationships, making poor choices, and the experience of meaninglessness. </a:t>
            </a:r>
          </a:p>
          <a:p>
            <a:endParaRPr lang="en-US" dirty="0"/>
          </a:p>
          <a:p>
            <a:r>
              <a:rPr lang="en-US" dirty="0"/>
              <a:t>The reason is that when we’re primarily motivated by achievements, we can achieve them. And we’re perpetually scratching and clawing for the next achievement to give us worth. </a:t>
            </a:r>
          </a:p>
          <a:p>
            <a:endParaRPr lang="en-US" dirty="0"/>
          </a:p>
          <a:p>
            <a:r>
              <a:rPr lang="en-US" dirty="0"/>
              <a:t>Cue Zach Mercurio in his early 20s.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6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 ELLEN BECKER (ELLEN STORY)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01BD3-BA6B-4F93-92C6-D2B4DDB94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40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7c16d13cee_2_36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endParaRPr/>
          </a:p>
        </p:txBody>
      </p:sp>
      <p:sp>
        <p:nvSpPr>
          <p:cNvPr id="437" name="Google Shape;437;g7c16d13cee_2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4E97D-3A7B-4C68-A9ED-92E4EFDE2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22291-647D-4ECB-95FD-19F8B5042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B334A-0D2F-47B0-B0A4-020C6845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45308-1858-4557-9715-1F10D533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58B70-3C15-48C7-B920-21469F6B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7E7E-CE65-4B27-B107-9F1C7C87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4EA7A-6D83-49D4-8E94-3DFB0094B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8DC13-EB62-49F4-B416-D5FAC307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09F6B-218A-4C7C-ADE5-84C5CB1E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5DE17-6C43-4F34-BAC7-074E2CD3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0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D732D-575D-4E62-9790-F6037E29E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CDA16-E3AF-4062-AA55-CC9E88319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7F248-32EA-4EA4-B555-52B3B4AA0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86081-2EB5-47F4-A809-DEB5FEB4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16F1-B343-475A-B614-0EFA8851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45D6-BF4C-4739-9419-1409AB86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417EF-8CBB-46E4-AE4B-5C294A285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D9854-6A81-4CCC-BBAE-20568F49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3030E-1E06-43EC-8E51-09A7BAA4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110F6-7F2B-4094-BB12-41AA9D7B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5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096C8-D0D1-41CB-972F-5E5BB2BF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22FED-071D-4EBF-9281-4ABB07514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96A56-7B96-4A17-BAEB-0CD89FCB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CFC3-EA33-491F-ACA6-21C35D08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2E034-BE4B-4E6C-8AE5-DCC7E91C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D7E93-00F6-4FA9-97F8-09FB3C6C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A3FA5-83A6-4E7D-9C93-024989BB0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48EC8-B90D-4B52-925E-1E6CE476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A70B2-8D2F-4D45-AB81-153B09B8F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B68AA-8508-43CF-AFED-91B56396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B09A-5B4A-4656-A052-E415E5F2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6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198B-78D6-4684-BE34-7BC89262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FC85-F4C3-4C1A-8420-A1BE4019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840E6-D805-46AE-8F71-DDDA06B64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73488-A37E-40D1-8CF6-62A3AE6D4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7DA67-94F2-46AB-8A92-207D06233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8C1C3-B142-4E31-BC58-59987C8C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A5D3C-B070-458E-A32D-8DFC1B88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2ADBE-BA26-4561-8447-ED185D60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AAFC-E208-426E-A1EF-49118B7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5DC31-E4AE-4A42-A789-A2280FD7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CE951-5CC2-40BD-9A10-649ED3E8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B29BE-71F9-4840-AA70-40B780E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2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5FC48-0C0E-4B75-A3B3-FCB04999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AE440-6D69-4242-AB0D-E5CFD100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D02A-32B8-4FE1-B75E-188F0F19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02D70-69EF-4496-9E5E-0E730852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34BC-7409-4B9A-8780-A39B6CEB3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5957A-4DFB-4E0D-B4FD-675100158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66E22-EA3B-4723-8D44-A4005BB7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93027-1159-43DE-A537-B798AF55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CF484-0F4B-46E9-9707-F56D2C50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5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780B2-B6A6-4982-9CE6-BC4D73D2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BB3D0-5523-4064-BA3F-3A9248A49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1DEB1-EBB2-4CFE-91C4-2773991E2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69C32-3CA9-4057-91E5-F58F2B30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96AD7-F1AD-4938-8684-6BCDB5A9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5B550-272F-420C-9DBB-B94021D4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8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57254-F66E-48E4-84F0-205C847F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C8698-CBBF-4D64-A2C1-A58125611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A5D26-B3C2-416D-B401-F8BB8D551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C3055-8272-4876-A67B-9B43D78A8E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46AAD-26BE-407E-9332-BE6B9C0BA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28C7D-8446-4267-AC47-FF21BA07E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59B19-4316-4F1E-9F43-AF6254F15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F6CF-4F50-4069-82F6-E7C451991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227" y="1728573"/>
            <a:ext cx="9701546" cy="124886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18315A"/>
                </a:solidFill>
                <a:latin typeface="+mn-lt"/>
              </a:rPr>
              <a:t>LEADING WITH PURPOSE </a:t>
            </a:r>
            <a:br>
              <a:rPr lang="en-US" sz="4800" b="1" dirty="0">
                <a:solidFill>
                  <a:srgbClr val="18315A"/>
                </a:solidFill>
                <a:latin typeface="+mn-lt"/>
              </a:rPr>
            </a:br>
            <a:r>
              <a:rPr lang="en-US" sz="4800" b="1" dirty="0">
                <a:solidFill>
                  <a:schemeClr val="accent2"/>
                </a:solidFill>
                <a:latin typeface="+mn-lt"/>
              </a:rPr>
              <a:t>IN TURBULENT TIMES</a:t>
            </a:r>
            <a:endParaRPr lang="en-US" sz="5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87E06-3F52-46A4-8A4E-EF4B2203C2F1}"/>
              </a:ext>
            </a:extLst>
          </p:cNvPr>
          <p:cNvSpPr txBox="1"/>
          <p:nvPr/>
        </p:nvSpPr>
        <p:spPr>
          <a:xfrm>
            <a:off x="3469003" y="3807282"/>
            <a:ext cx="52539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315A"/>
                </a:solidFill>
              </a:rPr>
              <a:t>Zach Mercurio, Ph.D. </a:t>
            </a:r>
          </a:p>
          <a:p>
            <a:pPr algn="ctr"/>
            <a:r>
              <a:rPr lang="en-US" dirty="0">
                <a:solidFill>
                  <a:srgbClr val="18315A"/>
                </a:solidFill>
              </a:rPr>
              <a:t>Author, “The Invisible Leader” </a:t>
            </a:r>
          </a:p>
          <a:p>
            <a:pPr algn="ctr"/>
            <a:r>
              <a:rPr lang="en-US" dirty="0">
                <a:solidFill>
                  <a:srgbClr val="18315A"/>
                </a:solidFill>
              </a:rPr>
              <a:t>Honorary Fellow, Center for Meaning and Purpose</a:t>
            </a:r>
            <a:br>
              <a:rPr lang="en-US" dirty="0">
                <a:solidFill>
                  <a:srgbClr val="18315A"/>
                </a:solidFill>
              </a:rPr>
            </a:br>
            <a:r>
              <a:rPr lang="en-US" dirty="0">
                <a:solidFill>
                  <a:srgbClr val="18315A"/>
                </a:solidFill>
              </a:rPr>
              <a:t>Colorado State University</a:t>
            </a:r>
            <a:br>
              <a:rPr lang="en-US" dirty="0">
                <a:solidFill>
                  <a:srgbClr val="18315A"/>
                </a:solidFill>
              </a:rPr>
            </a:br>
            <a:endParaRPr lang="en-US" dirty="0">
              <a:solidFill>
                <a:srgbClr val="18315A"/>
              </a:solidFill>
            </a:endParaRPr>
          </a:p>
          <a:p>
            <a:pPr algn="ctr"/>
            <a:r>
              <a:rPr lang="en-US" dirty="0">
                <a:solidFill>
                  <a:srgbClr val="18315A"/>
                </a:solidFill>
              </a:rPr>
              <a:t>Zach@ZachMercurio.com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D25F88-16A5-4987-AF34-69CBCCC6CD90}"/>
              </a:ext>
            </a:extLst>
          </p:cNvPr>
          <p:cNvGrpSpPr/>
          <p:nvPr/>
        </p:nvGrpSpPr>
        <p:grpSpPr>
          <a:xfrm>
            <a:off x="763041" y="3767209"/>
            <a:ext cx="3067915" cy="1742836"/>
            <a:chOff x="916526" y="4286905"/>
            <a:chExt cx="3067915" cy="1742836"/>
          </a:xfrm>
        </p:grpSpPr>
        <p:pic>
          <p:nvPicPr>
            <p:cNvPr id="10" name="Picture 2" descr="Image result for twitter icon">
              <a:extLst>
                <a:ext uri="{FF2B5EF4-FFF2-40B4-BE49-F238E27FC236}">
                  <a16:creationId xmlns:a16="http://schemas.microsoft.com/office/drawing/2014/main" id="{B74681E1-1E79-4464-A003-46862E297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26" y="5538659"/>
              <a:ext cx="491082" cy="491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Image result for facebook icon">
              <a:extLst>
                <a:ext uri="{FF2B5EF4-FFF2-40B4-BE49-F238E27FC236}">
                  <a16:creationId xmlns:a16="http://schemas.microsoft.com/office/drawing/2014/main" id="{BE767DED-457A-43EB-A828-EE50D22CB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26" y="4286905"/>
              <a:ext cx="496896" cy="496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598156-8588-430A-B2E1-F7D76C5B4728}"/>
                </a:ext>
              </a:extLst>
            </p:cNvPr>
            <p:cNvSpPr txBox="1"/>
            <p:nvPr/>
          </p:nvSpPr>
          <p:spPr>
            <a:xfrm>
              <a:off x="1419849" y="5611405"/>
              <a:ext cx="2564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Calibri "/>
                  <a:cs typeface="Arial" panose="020B0604020202020204" pitchFamily="34" charset="0"/>
                </a:rPr>
                <a:t>@ZACHMERCURIO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8655D1-7494-463B-8B0C-14B321C2CBD3}"/>
                </a:ext>
              </a:extLst>
            </p:cNvPr>
            <p:cNvSpPr txBox="1"/>
            <p:nvPr/>
          </p:nvSpPr>
          <p:spPr>
            <a:xfrm>
              <a:off x="1407608" y="4983090"/>
              <a:ext cx="2564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Calibri "/>
                  <a:cs typeface="Arial" panose="020B0604020202020204" pitchFamily="34" charset="0"/>
                </a:rPr>
                <a:t>@ZACHMERCURIO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5D3E06-012A-4A43-BBFD-5B602505247A}"/>
                </a:ext>
              </a:extLst>
            </p:cNvPr>
            <p:cNvSpPr txBox="1"/>
            <p:nvPr/>
          </p:nvSpPr>
          <p:spPr>
            <a:xfrm>
              <a:off x="1419849" y="4390667"/>
              <a:ext cx="2564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Calibri "/>
                  <a:cs typeface="Arial" panose="020B0604020202020204" pitchFamily="34" charset="0"/>
                </a:rPr>
                <a:t>@ZMERCURIO</a:t>
              </a:r>
            </a:p>
          </p:txBody>
        </p:sp>
        <p:pic>
          <p:nvPicPr>
            <p:cNvPr id="15" name="Picture 2" descr="Image result for instagram logo">
              <a:extLst>
                <a:ext uri="{FF2B5EF4-FFF2-40B4-BE49-F238E27FC236}">
                  <a16:creationId xmlns:a16="http://schemas.microsoft.com/office/drawing/2014/main" id="{F1F5697B-6BD9-4668-A2B5-1FF749B8F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27" y="4903919"/>
              <a:ext cx="496896" cy="496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65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B8D8A4-1557-4637-963B-6B8573C0CB9C}"/>
              </a:ext>
            </a:extLst>
          </p:cNvPr>
          <p:cNvGrpSpPr/>
          <p:nvPr/>
        </p:nvGrpSpPr>
        <p:grpSpPr>
          <a:xfrm>
            <a:off x="0" y="5987143"/>
            <a:ext cx="12192000" cy="870857"/>
            <a:chOff x="0" y="5987143"/>
            <a:chExt cx="12192000" cy="8708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0DA10E-102C-4221-981D-BC66514614D1}"/>
                </a:ext>
              </a:extLst>
            </p:cNvPr>
            <p:cNvSpPr/>
            <p:nvPr/>
          </p:nvSpPr>
          <p:spPr>
            <a:xfrm>
              <a:off x="0" y="5987143"/>
              <a:ext cx="12192000" cy="870857"/>
            </a:xfrm>
            <a:prstGeom prst="rect">
              <a:avLst/>
            </a:prstGeom>
            <a:solidFill>
              <a:srgbClr val="1831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randon grote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0B3500-87CC-4F33-AB0F-20AAB492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93" y="6111263"/>
              <a:ext cx="637882" cy="6378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F2DB3-3AF4-47E6-8F3C-0BDA7B305348}"/>
                </a:ext>
              </a:extLst>
            </p:cNvPr>
            <p:cNvSpPr txBox="1"/>
            <p:nvPr/>
          </p:nvSpPr>
          <p:spPr>
            <a:xfrm>
              <a:off x="9494584" y="6191738"/>
              <a:ext cx="2688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@ZACHMERCURIO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845C76-EA02-474D-928E-8DE3F38F400C}"/>
              </a:ext>
            </a:extLst>
          </p:cNvPr>
          <p:cNvSpPr txBox="1"/>
          <p:nvPr/>
        </p:nvSpPr>
        <p:spPr>
          <a:xfrm>
            <a:off x="6463684" y="5519488"/>
            <a:ext cx="5243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: Dunn,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Aknin</a:t>
            </a:r>
            <a:r>
              <a:rPr lang="en-US" sz="1400" kern="0" dirty="0">
                <a:solidFill>
                  <a:schemeClr val="bg1">
                    <a:lumMod val="50000"/>
                  </a:schemeClr>
                </a:solidFill>
              </a:rPr>
              <a:t>, &amp; Norton, 2008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5445C-26C1-4378-8BC1-54CF2411BA55}"/>
              </a:ext>
            </a:extLst>
          </p:cNvPr>
          <p:cNvSpPr txBox="1"/>
          <p:nvPr/>
        </p:nvSpPr>
        <p:spPr>
          <a:xfrm>
            <a:off x="0" y="39860"/>
            <a:ext cx="10621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18315A"/>
              </a:solidFill>
            </a:endParaRPr>
          </a:p>
        </p:txBody>
      </p:sp>
      <p:pic>
        <p:nvPicPr>
          <p:cNvPr id="1026" name="Picture 2" descr="Be Generous, Do for Others Blog">
            <a:extLst>
              <a:ext uri="{FF2B5EF4-FFF2-40B4-BE49-F238E27FC236}">
                <a16:creationId xmlns:a16="http://schemas.microsoft.com/office/drawing/2014/main" id="{F327456D-113F-4956-B7F6-2C296BBC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14" y="1336740"/>
            <a:ext cx="8508285" cy="40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FD2F99-AF07-40B6-A335-341009DC4223}"/>
              </a:ext>
            </a:extLst>
          </p:cNvPr>
          <p:cNvCxnSpPr>
            <a:cxnSpLocks/>
          </p:cNvCxnSpPr>
          <p:nvPr/>
        </p:nvCxnSpPr>
        <p:spPr>
          <a:xfrm>
            <a:off x="4480560" y="768535"/>
            <a:ext cx="285750" cy="1136409"/>
          </a:xfrm>
          <a:prstGeom prst="straightConnector1">
            <a:avLst/>
          </a:prstGeom>
          <a:ln w="19050">
            <a:solidFill>
              <a:srgbClr val="18315A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BCD73A-A15C-400D-938D-F1D21787F7B4}"/>
              </a:ext>
            </a:extLst>
          </p:cNvPr>
          <p:cNvSpPr txBox="1"/>
          <p:nvPr/>
        </p:nvSpPr>
        <p:spPr>
          <a:xfrm>
            <a:off x="180793" y="245339"/>
            <a:ext cx="1026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8315A"/>
                </a:solidFill>
              </a:rPr>
              <a:t>When we think about our impact on others or actively help others</a:t>
            </a:r>
          </a:p>
        </p:txBody>
      </p:sp>
    </p:spTree>
    <p:extLst>
      <p:ext uri="{BB962C8B-B14F-4D97-AF65-F5344CB8AC3E}">
        <p14:creationId xmlns:p14="http://schemas.microsoft.com/office/powerpoint/2010/main" val="196448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B8D8A4-1557-4637-963B-6B8573C0CB9C}"/>
              </a:ext>
            </a:extLst>
          </p:cNvPr>
          <p:cNvGrpSpPr/>
          <p:nvPr/>
        </p:nvGrpSpPr>
        <p:grpSpPr>
          <a:xfrm>
            <a:off x="0" y="5987143"/>
            <a:ext cx="12192000" cy="870857"/>
            <a:chOff x="0" y="5987143"/>
            <a:chExt cx="12192000" cy="8708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0DA10E-102C-4221-981D-BC66514614D1}"/>
                </a:ext>
              </a:extLst>
            </p:cNvPr>
            <p:cNvSpPr/>
            <p:nvPr/>
          </p:nvSpPr>
          <p:spPr>
            <a:xfrm>
              <a:off x="0" y="5987143"/>
              <a:ext cx="12192000" cy="870857"/>
            </a:xfrm>
            <a:prstGeom prst="rect">
              <a:avLst/>
            </a:prstGeom>
            <a:solidFill>
              <a:srgbClr val="1831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randon grote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0B3500-87CC-4F33-AB0F-20AAB492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93" y="6111263"/>
              <a:ext cx="637882" cy="6378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F2DB3-3AF4-47E6-8F3C-0BDA7B305348}"/>
                </a:ext>
              </a:extLst>
            </p:cNvPr>
            <p:cNvSpPr txBox="1"/>
            <p:nvPr/>
          </p:nvSpPr>
          <p:spPr>
            <a:xfrm>
              <a:off x="9494584" y="6191738"/>
              <a:ext cx="2688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@ZACHMERCURIO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845C76-EA02-474D-928E-8DE3F38F400C}"/>
              </a:ext>
            </a:extLst>
          </p:cNvPr>
          <p:cNvSpPr txBox="1"/>
          <p:nvPr/>
        </p:nvSpPr>
        <p:spPr>
          <a:xfrm>
            <a:off x="6463684" y="5519488"/>
            <a:ext cx="5243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: Rodin &amp; Langer, 1977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05-A332-4968-9ACC-59FC643E3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91" y="600768"/>
            <a:ext cx="6254859" cy="46948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DAC301-9235-4D56-9127-6B624B1F1794}"/>
              </a:ext>
            </a:extLst>
          </p:cNvPr>
          <p:cNvSpPr/>
          <p:nvPr/>
        </p:nvSpPr>
        <p:spPr>
          <a:xfrm>
            <a:off x="394761" y="1670907"/>
            <a:ext cx="46569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18315A"/>
                </a:solidFill>
              </a:rPr>
              <a:t>Twice as many residents  who were tasked with “keeping a plant alive” were alive after 18 months than the control group.</a:t>
            </a:r>
          </a:p>
        </p:txBody>
      </p:sp>
    </p:spTree>
    <p:extLst>
      <p:ext uri="{BB962C8B-B14F-4D97-AF65-F5344CB8AC3E}">
        <p14:creationId xmlns:p14="http://schemas.microsoft.com/office/powerpoint/2010/main" val="118509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FA78DEBA-0BF9-48A3-871E-CDB5ECDB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62" y="871802"/>
            <a:ext cx="7608875" cy="464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2E729F-2E07-42C9-86A9-36D85C2A79D6}"/>
              </a:ext>
            </a:extLst>
          </p:cNvPr>
          <p:cNvSpPr txBox="1"/>
          <p:nvPr/>
        </p:nvSpPr>
        <p:spPr>
          <a:xfrm>
            <a:off x="6369005" y="5623969"/>
            <a:ext cx="5822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: Duckworth, 2016, “Grit: The Power of Passion and Perseverance”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71E086-0B16-4117-B766-67ADC28AC5DF}"/>
              </a:ext>
            </a:extLst>
          </p:cNvPr>
          <p:cNvSpPr/>
          <p:nvPr/>
        </p:nvSpPr>
        <p:spPr>
          <a:xfrm>
            <a:off x="-8644" y="599385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1D4740-4029-4E49-94B5-116DC62F7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" y="6117973"/>
            <a:ext cx="637882" cy="6378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E06CA-675F-4C9B-8119-AFA21D5B7DFA}"/>
              </a:ext>
            </a:extLst>
          </p:cNvPr>
          <p:cNvSpPr txBox="1"/>
          <p:nvPr/>
        </p:nvSpPr>
        <p:spPr>
          <a:xfrm>
            <a:off x="9485940" y="619844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</p:spTree>
    <p:extLst>
      <p:ext uri="{BB962C8B-B14F-4D97-AF65-F5344CB8AC3E}">
        <p14:creationId xmlns:p14="http://schemas.microsoft.com/office/powerpoint/2010/main" val="137429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71E086-0B16-4117-B766-67ADC28AC5DF}"/>
              </a:ext>
            </a:extLst>
          </p:cNvPr>
          <p:cNvSpPr/>
          <p:nvPr/>
        </p:nvSpPr>
        <p:spPr>
          <a:xfrm>
            <a:off x="-8644" y="599385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1D4740-4029-4E49-94B5-116DC62F7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" y="6117973"/>
            <a:ext cx="637882" cy="6378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E06CA-675F-4C9B-8119-AFA21D5B7DFA}"/>
              </a:ext>
            </a:extLst>
          </p:cNvPr>
          <p:cNvSpPr txBox="1"/>
          <p:nvPr/>
        </p:nvSpPr>
        <p:spPr>
          <a:xfrm>
            <a:off x="9485940" y="619844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F3B84-6629-4CDD-AF0F-AE9648EE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252" y="449091"/>
            <a:ext cx="6779332" cy="4922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951F43-D5CD-44E0-AAD5-41B158DA3F33}"/>
              </a:ext>
            </a:extLst>
          </p:cNvPr>
          <p:cNvSpPr txBox="1"/>
          <p:nvPr/>
        </p:nvSpPr>
        <p:spPr>
          <a:xfrm>
            <a:off x="8241175" y="5582663"/>
            <a:ext cx="5822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: Gaping Void Culture Design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Grou</a:t>
            </a:r>
            <a:r>
              <a:rPr lang="en-US" sz="1400" kern="0" dirty="0">
                <a:solidFill>
                  <a:schemeClr val="bg1">
                    <a:lumMod val="50000"/>
                  </a:schemeClr>
                </a:solidFill>
              </a:rPr>
              <a:t>p, 2019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587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71E086-0B16-4117-B766-67ADC28AC5DF}"/>
              </a:ext>
            </a:extLst>
          </p:cNvPr>
          <p:cNvSpPr/>
          <p:nvPr/>
        </p:nvSpPr>
        <p:spPr>
          <a:xfrm>
            <a:off x="-8644" y="599385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1D4740-4029-4E49-94B5-116DC62F7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" y="6117973"/>
            <a:ext cx="637882" cy="6378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E06CA-675F-4C9B-8119-AFA21D5B7DFA}"/>
              </a:ext>
            </a:extLst>
          </p:cNvPr>
          <p:cNvSpPr txBox="1"/>
          <p:nvPr/>
        </p:nvSpPr>
        <p:spPr>
          <a:xfrm>
            <a:off x="9485940" y="619844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4" name="Picture 3" descr="A picture containing guitar&#10;&#10;Description automatically generated">
            <a:extLst>
              <a:ext uri="{FF2B5EF4-FFF2-40B4-BE49-F238E27FC236}">
                <a16:creationId xmlns:a16="http://schemas.microsoft.com/office/drawing/2014/main" id="{74CBC2CC-3EA0-4895-BA51-41BD32E23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89" y="-577188"/>
            <a:ext cx="7326333" cy="73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 txBox="1"/>
          <p:nvPr/>
        </p:nvSpPr>
        <p:spPr>
          <a:xfrm>
            <a:off x="9494585" y="6191738"/>
            <a:ext cx="26887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@ZACHMERCURIO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40" name="Google Shape;440;p55"/>
          <p:cNvCxnSpPr/>
          <p:nvPr/>
        </p:nvCxnSpPr>
        <p:spPr>
          <a:xfrm rot="10800000">
            <a:off x="1677908" y="1086613"/>
            <a:ext cx="0" cy="4306187"/>
          </a:xfrm>
          <a:prstGeom prst="straightConnector1">
            <a:avLst/>
          </a:prstGeom>
          <a:noFill/>
          <a:ln w="28575" cap="flat" cmpd="sng">
            <a:solidFill>
              <a:srgbClr val="18315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1" name="Google Shape;441;p55"/>
          <p:cNvCxnSpPr/>
          <p:nvPr/>
        </p:nvCxnSpPr>
        <p:spPr>
          <a:xfrm rot="10800000" flipH="1">
            <a:off x="1667275" y="5392801"/>
            <a:ext cx="8431620" cy="1"/>
          </a:xfrm>
          <a:prstGeom prst="straightConnector1">
            <a:avLst/>
          </a:prstGeom>
          <a:noFill/>
          <a:ln w="28575" cap="flat" cmpd="sng">
            <a:solidFill>
              <a:srgbClr val="18315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2" name="Google Shape;442;p55"/>
          <p:cNvSpPr txBox="1"/>
          <p:nvPr/>
        </p:nvSpPr>
        <p:spPr>
          <a:xfrm>
            <a:off x="5463186" y="5360196"/>
            <a:ext cx="3561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18315A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55"/>
          <p:cNvSpPr txBox="1"/>
          <p:nvPr/>
        </p:nvSpPr>
        <p:spPr>
          <a:xfrm rot="-5400000">
            <a:off x="-473555" y="1779090"/>
            <a:ext cx="3561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18315A"/>
                </a:solidFill>
                <a:latin typeface="Calibri"/>
                <a:ea typeface="Calibri"/>
                <a:cs typeface="Calibri"/>
                <a:sym typeface="Calibri"/>
              </a:rPr>
              <a:t>FOCUS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44" name="Google Shape;444;p55"/>
          <p:cNvCxnSpPr/>
          <p:nvPr/>
        </p:nvCxnSpPr>
        <p:spPr>
          <a:xfrm rot="10800000" flipH="1">
            <a:off x="1930886" y="3790876"/>
            <a:ext cx="3250448" cy="148855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445;p55"/>
          <p:cNvCxnSpPr/>
          <p:nvPr/>
        </p:nvCxnSpPr>
        <p:spPr>
          <a:xfrm>
            <a:off x="5170703" y="3790876"/>
            <a:ext cx="5045151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p55"/>
          <p:cNvCxnSpPr/>
          <p:nvPr/>
        </p:nvCxnSpPr>
        <p:spPr>
          <a:xfrm rot="10800000" flipH="1">
            <a:off x="1839202" y="3558730"/>
            <a:ext cx="3289240" cy="147249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447;p55"/>
          <p:cNvCxnSpPr/>
          <p:nvPr/>
        </p:nvCxnSpPr>
        <p:spPr>
          <a:xfrm>
            <a:off x="4675231" y="2725825"/>
            <a:ext cx="277505" cy="678689"/>
          </a:xfrm>
          <a:prstGeom prst="straightConnector1">
            <a:avLst/>
          </a:prstGeom>
          <a:noFill/>
          <a:ln w="38100" cap="flat" cmpd="sng">
            <a:solidFill>
              <a:srgbClr val="18315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8" name="Google Shape;448;p55"/>
          <p:cNvSpPr txBox="1"/>
          <p:nvPr/>
        </p:nvSpPr>
        <p:spPr>
          <a:xfrm rot="-1496842">
            <a:off x="2647385" y="3327900"/>
            <a:ext cx="3561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>
                <a:solidFill>
                  <a:srgbClr val="18315A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55"/>
          <p:cNvSpPr txBox="1"/>
          <p:nvPr/>
        </p:nvSpPr>
        <p:spPr>
          <a:xfrm rot="-1496842">
            <a:off x="3064710" y="3969352"/>
            <a:ext cx="3561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>
                <a:solidFill>
                  <a:srgbClr val="18315A"/>
                </a:solidFill>
                <a:latin typeface="Calibri"/>
                <a:ea typeface="Calibri"/>
                <a:cs typeface="Calibri"/>
                <a:sym typeface="Calibri"/>
              </a:rPr>
              <a:t>WHY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50" name="Google Shape;450;p55"/>
          <p:cNvCxnSpPr/>
          <p:nvPr/>
        </p:nvCxnSpPr>
        <p:spPr>
          <a:xfrm rot="10800000" flipH="1">
            <a:off x="5107178" y="1757270"/>
            <a:ext cx="4457596" cy="1812093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451;p55"/>
          <p:cNvSpPr txBox="1"/>
          <p:nvPr/>
        </p:nvSpPr>
        <p:spPr>
          <a:xfrm rot="-1496842">
            <a:off x="3093508" y="2133416"/>
            <a:ext cx="3561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18315A"/>
                </a:solidFill>
                <a:latin typeface="Calibri"/>
                <a:ea typeface="Calibri"/>
                <a:cs typeface="Calibri"/>
                <a:sym typeface="Calibri"/>
              </a:rPr>
              <a:t>EXTERNAL PRESSURE(S)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AD77D6-69D4-47A9-AC10-51D689C2D879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848E66-A97B-4893-8521-7D8E7B7A1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47E271-D5F4-4207-BDDA-7CB3224EDBCA}"/>
              </a:ext>
            </a:extLst>
          </p:cNvPr>
          <p:cNvSpPr txBox="1"/>
          <p:nvPr/>
        </p:nvSpPr>
        <p:spPr>
          <a:xfrm>
            <a:off x="9025093" y="6191737"/>
            <a:ext cx="33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01F6B-A39B-4F0A-AAC2-FD121E7F42C7}"/>
              </a:ext>
            </a:extLst>
          </p:cNvPr>
          <p:cNvSpPr txBox="1"/>
          <p:nvPr/>
        </p:nvSpPr>
        <p:spPr>
          <a:xfrm>
            <a:off x="818675" y="376063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315A"/>
                </a:solidFill>
              </a:rPr>
              <a:t>Key Practices of Purposeful Leaders</a:t>
            </a:r>
            <a:endParaRPr lang="en-US" sz="4800" b="1" dirty="0">
              <a:solidFill>
                <a:srgbClr val="18315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3F97B-A257-4E97-A7AC-F1C0F47A033E}"/>
              </a:ext>
            </a:extLst>
          </p:cNvPr>
          <p:cNvSpPr txBox="1"/>
          <p:nvPr/>
        </p:nvSpPr>
        <p:spPr>
          <a:xfrm>
            <a:off x="679501" y="1880280"/>
            <a:ext cx="11125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3600" dirty="0">
                <a:solidFill>
                  <a:srgbClr val="18315A"/>
                </a:solidFill>
              </a:rPr>
              <a:t> Show people </a:t>
            </a:r>
            <a:r>
              <a:rPr lang="en-US" sz="3600" dirty="0">
                <a:solidFill>
                  <a:schemeClr val="accent2"/>
                </a:solidFill>
              </a:rPr>
              <a:t>how</a:t>
            </a:r>
            <a:r>
              <a:rPr lang="en-US" sz="3600" dirty="0">
                <a:solidFill>
                  <a:srgbClr val="18315A"/>
                </a:solidFill>
              </a:rPr>
              <a:t> they matter</a:t>
            </a:r>
            <a:br>
              <a:rPr lang="en-US" sz="3600" dirty="0">
                <a:solidFill>
                  <a:srgbClr val="18315A"/>
                </a:solidFill>
              </a:rPr>
            </a:br>
            <a:endParaRPr lang="en-US" sz="3600" dirty="0">
              <a:solidFill>
                <a:srgbClr val="18315A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sz="3600" dirty="0">
                <a:solidFill>
                  <a:srgbClr val="18315A"/>
                </a:solidFill>
              </a:rPr>
              <a:t> Communicate and </a:t>
            </a:r>
            <a:r>
              <a:rPr lang="en-US" sz="3600" dirty="0">
                <a:solidFill>
                  <a:schemeClr val="accent2"/>
                </a:solidFill>
              </a:rPr>
              <a:t>connect</a:t>
            </a:r>
            <a:r>
              <a:rPr lang="en-US" sz="3600" dirty="0">
                <a:solidFill>
                  <a:srgbClr val="18315A"/>
                </a:solidFill>
              </a:rPr>
              <a:t> people to your purpose</a:t>
            </a:r>
            <a:br>
              <a:rPr lang="en-US" sz="3600" dirty="0">
                <a:solidFill>
                  <a:srgbClr val="18315A"/>
                </a:solidFill>
              </a:rPr>
            </a:br>
            <a:endParaRPr lang="en-US" sz="3600" dirty="0">
              <a:solidFill>
                <a:srgbClr val="18315A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sz="3600" dirty="0">
                <a:solidFill>
                  <a:srgbClr val="18315A"/>
                </a:solidFill>
              </a:rPr>
              <a:t> </a:t>
            </a:r>
            <a:r>
              <a:rPr lang="en-US" sz="3600" dirty="0">
                <a:solidFill>
                  <a:schemeClr val="accent2"/>
                </a:solidFill>
              </a:rPr>
              <a:t>Practice</a:t>
            </a:r>
            <a:r>
              <a:rPr lang="en-US" sz="3600" dirty="0">
                <a:solidFill>
                  <a:srgbClr val="18315A"/>
                </a:solidFill>
              </a:rPr>
              <a:t> your purpose</a:t>
            </a:r>
            <a:br>
              <a:rPr lang="en-US" sz="3200" dirty="0">
                <a:solidFill>
                  <a:srgbClr val="18315A"/>
                </a:solidFill>
              </a:rPr>
            </a:br>
            <a:endParaRPr lang="en-US" sz="3200" dirty="0">
              <a:solidFill>
                <a:srgbClr val="183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8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6904B6-ACE4-4867-9F6F-BBC77CC8A2CB}"/>
              </a:ext>
            </a:extLst>
          </p:cNvPr>
          <p:cNvSpPr/>
          <p:nvPr/>
        </p:nvSpPr>
        <p:spPr>
          <a:xfrm>
            <a:off x="818675" y="1397167"/>
            <a:ext cx="11031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DC3F9-DB89-4874-96B6-2DB8C1D8B39E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4E577-9AD5-4304-A09D-B2541EB89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602C5D-843A-460D-AADA-06CA9C66BF15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FF109-6AB7-450F-AFEC-87CAD9792A08}"/>
              </a:ext>
            </a:extLst>
          </p:cNvPr>
          <p:cNvSpPr txBox="1"/>
          <p:nvPr/>
        </p:nvSpPr>
        <p:spPr>
          <a:xfrm>
            <a:off x="589440" y="134770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315A"/>
                </a:solidFill>
              </a:rPr>
              <a:t>Practice: Tell and Collect Stories of Impact</a:t>
            </a:r>
            <a:endParaRPr lang="en-US" sz="4800" b="1" dirty="0">
              <a:solidFill>
                <a:srgbClr val="18315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B329AE-5575-454A-87B6-ED2EFB8C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910" y="1047251"/>
            <a:ext cx="7007912" cy="46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78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0F0B6-F560-4E34-A2E3-CF4A00948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1" y="1148849"/>
            <a:ext cx="7929310" cy="4374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4020F-10EF-4AE3-B1D7-F6F27048A641}"/>
              </a:ext>
            </a:extLst>
          </p:cNvPr>
          <p:cNvSpPr txBox="1"/>
          <p:nvPr/>
        </p:nvSpPr>
        <p:spPr>
          <a:xfrm>
            <a:off x="7914339" y="5625482"/>
            <a:ext cx="5421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Source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: Radiological Society of North America, 2005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D69A5-E24D-4891-9BFA-AD2FD6BF06A3}"/>
              </a:ext>
            </a:extLst>
          </p:cNvPr>
          <p:cNvSpPr txBox="1"/>
          <p:nvPr/>
        </p:nvSpPr>
        <p:spPr>
          <a:xfrm>
            <a:off x="589440" y="134770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315A"/>
                </a:solidFill>
              </a:rPr>
              <a:t>Practice: Tell and Collect Stories of Impact</a:t>
            </a:r>
            <a:endParaRPr lang="en-US" sz="4800" b="1" dirty="0">
              <a:solidFill>
                <a:srgbClr val="183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25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6904B6-ACE4-4867-9F6F-BBC77CC8A2CB}"/>
              </a:ext>
            </a:extLst>
          </p:cNvPr>
          <p:cNvSpPr/>
          <p:nvPr/>
        </p:nvSpPr>
        <p:spPr>
          <a:xfrm>
            <a:off x="818675" y="1397167"/>
            <a:ext cx="11031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800" dirty="0">
                <a:solidFill>
                  <a:srgbClr val="18315A"/>
                </a:solidFill>
              </a:rPr>
            </a:b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AC382-DD33-4AA9-B8A2-7E4DEF88B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9" r="11930"/>
          <a:stretch/>
        </p:blipFill>
        <p:spPr>
          <a:xfrm>
            <a:off x="6691293" y="482950"/>
            <a:ext cx="3884692" cy="5400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641CD7-E6CC-4CDA-859C-F04B341EA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475" y="1107985"/>
            <a:ext cx="5457410" cy="40930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CEE72E-759B-4F9C-9ECB-AC1D75F351CC}"/>
              </a:ext>
            </a:extLst>
          </p:cNvPr>
          <p:cNvCxnSpPr>
            <a:cxnSpLocks/>
          </p:cNvCxnSpPr>
          <p:nvPr/>
        </p:nvCxnSpPr>
        <p:spPr>
          <a:xfrm>
            <a:off x="5658928" y="3174521"/>
            <a:ext cx="845389" cy="0"/>
          </a:xfrm>
          <a:prstGeom prst="straightConnector1">
            <a:avLst/>
          </a:prstGeom>
          <a:ln w="635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EABA45F-59F6-4C34-86DC-D513CEE5FC93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E46534-73DB-4485-9131-04A4FCF6B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AA1E91-7690-4174-A8EC-1DEFFC380B00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</p:spTree>
    <p:extLst>
      <p:ext uri="{BB962C8B-B14F-4D97-AF65-F5344CB8AC3E}">
        <p14:creationId xmlns:p14="http://schemas.microsoft.com/office/powerpoint/2010/main" val="33583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3" name="Picture 2" descr="A young boy sitting on a rock&#10;&#10;Description automatically generated">
            <a:extLst>
              <a:ext uri="{FF2B5EF4-FFF2-40B4-BE49-F238E27FC236}">
                <a16:creationId xmlns:a16="http://schemas.microsoft.com/office/drawing/2014/main" id="{C1CB9591-6844-4BFC-96C1-3D1D3EE48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12599" r="13558" b="9318"/>
          <a:stretch/>
        </p:blipFill>
        <p:spPr>
          <a:xfrm>
            <a:off x="3303269" y="354330"/>
            <a:ext cx="5222197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83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02F105-1D9C-4D8B-B474-1D1FDA698FFE}"/>
              </a:ext>
            </a:extLst>
          </p:cNvPr>
          <p:cNvSpPr txBox="1"/>
          <p:nvPr/>
        </p:nvSpPr>
        <p:spPr>
          <a:xfrm>
            <a:off x="499734" y="1322772"/>
            <a:ext cx="66028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it affect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</a:t>
            </a:r>
            <a:r>
              <a:rPr lang="en-US" sz="3200" dirty="0">
                <a:solidFill>
                  <a:schemeClr val="accent2"/>
                </a:solidFill>
                <a:latin typeface="Calibri" panose="020F0502020204030204"/>
              </a:rPr>
              <a:t>n being?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  <a:p>
            <a:pPr marL="742950" marR="0" lvl="0" indent="-7429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0" indent="-7429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rgbClr val="18315A"/>
                </a:solidFill>
                <a:latin typeface="Calibri" panose="020F0502020204030204"/>
              </a:rPr>
              <a:t>What end </a:t>
            </a:r>
            <a:r>
              <a:rPr lang="en-US" sz="3200" dirty="0">
                <a:solidFill>
                  <a:schemeClr val="accent2"/>
                </a:solidFill>
                <a:latin typeface="Calibri" panose="020F0502020204030204"/>
              </a:rPr>
              <a:t>outcome</a:t>
            </a:r>
            <a:r>
              <a:rPr lang="en-US" sz="3200" dirty="0">
                <a:solidFill>
                  <a:srgbClr val="18315A"/>
                </a:solidFill>
                <a:latin typeface="Calibri" panose="020F0502020204030204"/>
              </a:rPr>
              <a:t> does it make possible?</a:t>
            </a:r>
            <a:br>
              <a:rPr lang="en-US" sz="3200" dirty="0">
                <a:solidFill>
                  <a:srgbClr val="18315A"/>
                </a:solidFill>
                <a:latin typeface="Calibri" panose="020F0502020204030204"/>
              </a:rPr>
            </a:br>
            <a:endParaRPr lang="en-US" sz="3200" dirty="0">
              <a:solidFill>
                <a:srgbClr val="18315A"/>
              </a:solidFill>
              <a:latin typeface="Calibri" panose="020F0502020204030204"/>
            </a:endParaRPr>
          </a:p>
          <a:p>
            <a:pPr marL="742950" marR="0" lvl="0" indent="-7429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rgbClr val="18315A"/>
                </a:solidFill>
                <a:latin typeface="Calibri" panose="020F0502020204030204"/>
              </a:rPr>
              <a:t>Which of my </a:t>
            </a:r>
            <a:r>
              <a:rPr lang="en-US" sz="3200" dirty="0">
                <a:solidFill>
                  <a:schemeClr val="accent2"/>
                </a:solidFill>
                <a:latin typeface="Calibri" panose="020F0502020204030204"/>
              </a:rPr>
              <a:t>strengths</a:t>
            </a:r>
            <a:r>
              <a:rPr lang="en-US" sz="3200" dirty="0">
                <a:solidFill>
                  <a:srgbClr val="18315A"/>
                </a:solidFill>
                <a:latin typeface="Calibri" panose="020F0502020204030204"/>
              </a:rPr>
              <a:t> can I use more to do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78D53-FEE7-47CF-9D74-BAEA25CD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797" y="1411915"/>
            <a:ext cx="4034170" cy="4034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0A3E6C-AD98-4CF7-A688-2D330A3921B2}"/>
              </a:ext>
            </a:extLst>
          </p:cNvPr>
          <p:cNvSpPr txBox="1"/>
          <p:nvPr/>
        </p:nvSpPr>
        <p:spPr>
          <a:xfrm>
            <a:off x="818675" y="288026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315A"/>
                </a:solidFill>
              </a:rPr>
              <a:t>Practice: Design Jobs for Meaningfulness</a:t>
            </a:r>
            <a:endParaRPr lang="en-US" sz="4800" b="1" dirty="0">
              <a:solidFill>
                <a:srgbClr val="18315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2102F-FEA8-4F77-85B7-69C82946FC7F}"/>
              </a:ext>
            </a:extLst>
          </p:cNvPr>
          <p:cNvSpPr txBox="1"/>
          <p:nvPr/>
        </p:nvSpPr>
        <p:spPr>
          <a:xfrm>
            <a:off x="6096000" y="555321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Hackman &amp; Oldham, 1976, 1980; Fried &amp; Ferris, 1987</a:t>
            </a:r>
          </a:p>
        </p:txBody>
      </p:sp>
    </p:spTree>
    <p:extLst>
      <p:ext uri="{BB962C8B-B14F-4D97-AF65-F5344CB8AC3E}">
        <p14:creationId xmlns:p14="http://schemas.microsoft.com/office/powerpoint/2010/main" val="33195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C4BF49-3399-45A2-AD70-FC11E77A6177}"/>
              </a:ext>
            </a:extLst>
          </p:cNvPr>
          <p:cNvSpPr/>
          <p:nvPr/>
        </p:nvSpPr>
        <p:spPr>
          <a:xfrm>
            <a:off x="429315" y="1795957"/>
            <a:ext cx="113333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18315A"/>
                </a:solidFill>
                <a:latin typeface="Calibri" panose="020F0502020204030204"/>
              </a:rPr>
              <a:t>Don’t just tell people “good job,” regularly show people the </a:t>
            </a:r>
            <a:r>
              <a:rPr lang="en-US" sz="6000" dirty="0">
                <a:solidFill>
                  <a:schemeClr val="accent2"/>
                </a:solidFill>
                <a:latin typeface="Calibri" panose="020F0502020204030204"/>
              </a:rPr>
              <a:t>difference</a:t>
            </a:r>
            <a:r>
              <a:rPr lang="en-US" sz="6000" dirty="0">
                <a:solidFill>
                  <a:srgbClr val="18315A"/>
                </a:solidFill>
                <a:latin typeface="Calibri" panose="020F0502020204030204"/>
              </a:rPr>
              <a:t> they make.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3ADE7-6611-4DEF-93BC-78F7495B54AD}"/>
              </a:ext>
            </a:extLst>
          </p:cNvPr>
          <p:cNvSpPr txBox="1"/>
          <p:nvPr/>
        </p:nvSpPr>
        <p:spPr>
          <a:xfrm>
            <a:off x="623729" y="288145"/>
            <a:ext cx="1113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315A"/>
                </a:solidFill>
              </a:rPr>
              <a:t>Practice: Purposeful Affirmation and Gratitude</a:t>
            </a:r>
            <a:endParaRPr lang="en-US" sz="4800" b="1" dirty="0">
              <a:solidFill>
                <a:srgbClr val="18315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95420-0B89-433D-9F81-D344B2193E7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A31676-F2AD-44A8-BCF4-844E9DE70EF3}"/>
              </a:ext>
            </a:extLst>
          </p:cNvPr>
          <p:cNvSpPr/>
          <p:nvPr/>
        </p:nvSpPr>
        <p:spPr>
          <a:xfrm>
            <a:off x="0" y="5987141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1472B-6F4A-47CB-ACB7-40C38F6EF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03628"/>
            <a:ext cx="637882" cy="6378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7FA4F3-A07D-4EBD-BE7C-8E75FA87D476}"/>
              </a:ext>
            </a:extLst>
          </p:cNvPr>
          <p:cNvSpPr txBox="1"/>
          <p:nvPr/>
        </p:nvSpPr>
        <p:spPr>
          <a:xfrm>
            <a:off x="9507550" y="6214596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</p:spTree>
    <p:extLst>
      <p:ext uri="{BB962C8B-B14F-4D97-AF65-F5344CB8AC3E}">
        <p14:creationId xmlns:p14="http://schemas.microsoft.com/office/powerpoint/2010/main" val="15289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01F6B-A39B-4F0A-AAC2-FD121E7F42C7}"/>
              </a:ext>
            </a:extLst>
          </p:cNvPr>
          <p:cNvSpPr txBox="1"/>
          <p:nvPr/>
        </p:nvSpPr>
        <p:spPr>
          <a:xfrm>
            <a:off x="818675" y="376063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 of Purposeful Leaders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3F97B-A257-4E97-A7AC-F1C0F47A033E}"/>
              </a:ext>
            </a:extLst>
          </p:cNvPr>
          <p:cNvSpPr txBox="1"/>
          <p:nvPr/>
        </p:nvSpPr>
        <p:spPr>
          <a:xfrm>
            <a:off x="679501" y="1880280"/>
            <a:ext cx="11125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people how they matter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Communicate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people to your purpose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purpose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09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57721-9854-4482-88D6-89EA7B08C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22" y="648764"/>
            <a:ext cx="6999344" cy="4658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A159E0-976E-463C-A929-2FB4F734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1" r="28598"/>
          <a:stretch/>
        </p:blipFill>
        <p:spPr>
          <a:xfrm>
            <a:off x="180793" y="384910"/>
            <a:ext cx="4278006" cy="5085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9FDB9-BDC2-432C-A49C-C3E46411AB10}"/>
              </a:ext>
            </a:extLst>
          </p:cNvPr>
          <p:cNvSpPr txBox="1"/>
          <p:nvPr/>
        </p:nvSpPr>
        <p:spPr>
          <a:xfrm>
            <a:off x="6096000" y="547061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Carton, 2017</a:t>
            </a:r>
          </a:p>
        </p:txBody>
      </p:sp>
    </p:spTree>
    <p:extLst>
      <p:ext uri="{BB962C8B-B14F-4D97-AF65-F5344CB8AC3E}">
        <p14:creationId xmlns:p14="http://schemas.microsoft.com/office/powerpoint/2010/main" val="357694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F7A282-32AC-4CAC-8725-1BE0EB8E2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1" y="730006"/>
            <a:ext cx="6764279" cy="52269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E6BC66-26FF-4FAF-8747-B351D78FDB64}"/>
              </a:ext>
            </a:extLst>
          </p:cNvPr>
          <p:cNvSpPr txBox="1"/>
          <p:nvPr/>
        </p:nvSpPr>
        <p:spPr>
          <a:xfrm>
            <a:off x="818675" y="376063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Practice: State and Communicate Your Purpose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70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5" name="Picture 4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42279330-7C2C-4B91-B8B0-E305179B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32" y="1355089"/>
            <a:ext cx="7752736" cy="4360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87F82-966F-408D-942A-C6D4EEC9A9F3}"/>
              </a:ext>
            </a:extLst>
          </p:cNvPr>
          <p:cNvSpPr txBox="1"/>
          <p:nvPr/>
        </p:nvSpPr>
        <p:spPr>
          <a:xfrm>
            <a:off x="818674" y="376063"/>
            <a:ext cx="1119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8315A"/>
                </a:solidFill>
                <a:latin typeface="Calibri" panose="020F0502020204030204"/>
              </a:rPr>
              <a:t>Practice: State and Communicate Your Purpose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7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10" name="Picture 2" descr="Image result for justin salisbury breeze thru">
            <a:extLst>
              <a:ext uri="{FF2B5EF4-FFF2-40B4-BE49-F238E27FC236}">
                <a16:creationId xmlns:a16="http://schemas.microsoft.com/office/drawing/2014/main" id="{EDD6EBEA-77F3-445D-AB8E-0B40629C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7" y="1083318"/>
            <a:ext cx="6315755" cy="43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breezethrucarwash.com/wp-content/uploads/2017/05/bubbleman-logo.png">
            <a:extLst>
              <a:ext uri="{FF2B5EF4-FFF2-40B4-BE49-F238E27FC236}">
                <a16:creationId xmlns:a16="http://schemas.microsoft.com/office/drawing/2014/main" id="{E6AF0B1B-74B1-4558-8978-6C73A64E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1975">
            <a:off x="33124" y="232735"/>
            <a:ext cx="1839097" cy="17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B44DA2-99F2-4030-A897-7A3E08B90C01}"/>
              </a:ext>
            </a:extLst>
          </p:cNvPr>
          <p:cNvSpPr/>
          <p:nvPr/>
        </p:nvSpPr>
        <p:spPr>
          <a:xfrm>
            <a:off x="7189380" y="2379494"/>
            <a:ext cx="5002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“…prepare people for the future and provide for the community.”</a:t>
            </a:r>
          </a:p>
        </p:txBody>
      </p:sp>
    </p:spTree>
    <p:extLst>
      <p:ext uri="{BB962C8B-B14F-4D97-AF65-F5344CB8AC3E}">
        <p14:creationId xmlns:p14="http://schemas.microsoft.com/office/powerpoint/2010/main" val="23184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2DD8E1-E846-4D83-BF7C-7FEC8F66C58D}"/>
              </a:ext>
            </a:extLst>
          </p:cNvPr>
          <p:cNvSpPr/>
          <p:nvPr/>
        </p:nvSpPr>
        <p:spPr>
          <a:xfrm>
            <a:off x="6888480" y="1791383"/>
            <a:ext cx="47012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KPI: 80% of all employees retained for at least one year.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1 million cars washed per year.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85B58A-04DA-445E-B899-5217F8498552}"/>
              </a:ext>
            </a:extLst>
          </p:cNvPr>
          <p:cNvGrpSpPr/>
          <p:nvPr/>
        </p:nvGrpSpPr>
        <p:grpSpPr>
          <a:xfrm>
            <a:off x="305123" y="3530748"/>
            <a:ext cx="11337971" cy="2933416"/>
            <a:chOff x="2058959" y="4502597"/>
            <a:chExt cx="11337971" cy="293341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80E22D-08F1-435C-8A55-C7A15A36E215}"/>
                </a:ext>
              </a:extLst>
            </p:cNvPr>
            <p:cNvSpPr/>
            <p:nvPr/>
          </p:nvSpPr>
          <p:spPr>
            <a:xfrm>
              <a:off x="8588976" y="4502597"/>
              <a:ext cx="4807954" cy="2014538"/>
            </a:xfrm>
            <a:prstGeom prst="ellipse">
              <a:avLst/>
            </a:prstGeom>
            <a:noFill/>
            <a:ln w="50800">
              <a:solidFill>
                <a:srgbClr val="F05A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13AF60-0794-4C27-B375-9E0E80D030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6880" y="5733239"/>
              <a:ext cx="838757" cy="626411"/>
            </a:xfrm>
            <a:prstGeom prst="straightConnector1">
              <a:avLst/>
            </a:prstGeom>
            <a:ln w="50800">
              <a:solidFill>
                <a:srgbClr val="F05A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F94C66-4159-47A3-AC12-92C68A8118F5}"/>
                </a:ext>
              </a:extLst>
            </p:cNvPr>
            <p:cNvSpPr/>
            <p:nvPr/>
          </p:nvSpPr>
          <p:spPr>
            <a:xfrm>
              <a:off x="2058959" y="6235684"/>
              <a:ext cx="94311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1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result of the purpose, not the purpose.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2" descr="Image result for justin salisbury breeze thru">
            <a:extLst>
              <a:ext uri="{FF2B5EF4-FFF2-40B4-BE49-F238E27FC236}">
                <a16:creationId xmlns:a16="http://schemas.microsoft.com/office/drawing/2014/main" id="{F045D5AB-BD18-40AC-96DA-DCC75EB6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5" y="979712"/>
            <a:ext cx="5502405" cy="37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578F6E-105B-450E-9F05-D420B610F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3"/>
          <a:stretch/>
        </p:blipFill>
        <p:spPr>
          <a:xfrm>
            <a:off x="3563676" y="168599"/>
            <a:ext cx="5064647" cy="58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8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159E0-976E-463C-A929-2FB4F7345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1" r="28598"/>
          <a:stretch/>
        </p:blipFill>
        <p:spPr>
          <a:xfrm>
            <a:off x="454083" y="1175435"/>
            <a:ext cx="3791316" cy="4507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9FDB9-BDC2-432C-A49C-C3E46411AB10}"/>
              </a:ext>
            </a:extLst>
          </p:cNvPr>
          <p:cNvSpPr txBox="1"/>
          <p:nvPr/>
        </p:nvSpPr>
        <p:spPr>
          <a:xfrm>
            <a:off x="6096000" y="547061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Koehn,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2850-D65A-4FB4-9ADC-E20A05BAA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041" y="1494807"/>
            <a:ext cx="7065876" cy="3828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E6C7CF-5A5B-41B3-B689-DFE33958B703}"/>
              </a:ext>
            </a:extLst>
          </p:cNvPr>
          <p:cNvSpPr txBox="1"/>
          <p:nvPr/>
        </p:nvSpPr>
        <p:spPr>
          <a:xfrm>
            <a:off x="818675" y="376063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Practice: Laddering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84F270-60E8-46D1-83DB-B2DB5BC8C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33542"/>
          <a:stretch/>
        </p:blipFill>
        <p:spPr>
          <a:xfrm>
            <a:off x="2020760" y="1143000"/>
            <a:ext cx="8150479" cy="41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5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193CF7-B702-4D22-875F-0B6F49B6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97"/>
          <a:stretch/>
        </p:blipFill>
        <p:spPr>
          <a:xfrm>
            <a:off x="499734" y="229313"/>
            <a:ext cx="4357851" cy="5773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73A9E6-D619-435B-83D6-CFF6A5BA33A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79188" y="3134196"/>
            <a:ext cx="3237478" cy="2213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18640A-C0E1-469D-8E10-C80884CAB3DB}"/>
              </a:ext>
            </a:extLst>
          </p:cNvPr>
          <p:cNvSpPr txBox="1"/>
          <p:nvPr/>
        </p:nvSpPr>
        <p:spPr>
          <a:xfrm>
            <a:off x="6416666" y="2349366"/>
            <a:ext cx="5635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8315A"/>
                </a:solidFill>
              </a:rPr>
              <a:t>Critical care pulmonologist travelling to volunteer in California.</a:t>
            </a:r>
          </a:p>
        </p:txBody>
      </p:sp>
    </p:spTree>
    <p:extLst>
      <p:ext uri="{BB962C8B-B14F-4D97-AF65-F5344CB8AC3E}">
        <p14:creationId xmlns:p14="http://schemas.microsoft.com/office/powerpoint/2010/main" val="16160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01F6B-A39B-4F0A-AAC2-FD121E7F42C7}"/>
              </a:ext>
            </a:extLst>
          </p:cNvPr>
          <p:cNvSpPr txBox="1"/>
          <p:nvPr/>
        </p:nvSpPr>
        <p:spPr>
          <a:xfrm>
            <a:off x="818675" y="376063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Practices of Purposeful Leaders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3F97B-A257-4E97-A7AC-F1C0F47A033E}"/>
              </a:ext>
            </a:extLst>
          </p:cNvPr>
          <p:cNvSpPr txBox="1"/>
          <p:nvPr/>
        </p:nvSpPr>
        <p:spPr>
          <a:xfrm>
            <a:off x="679501" y="1880280"/>
            <a:ext cx="11125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people how they matter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Communicate and connect people to your purpose</a:t>
            </a:r>
            <a:b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purpose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04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6904B6-ACE4-4867-9F6F-BBC77CC8A2CB}"/>
              </a:ext>
            </a:extLst>
          </p:cNvPr>
          <p:cNvSpPr/>
          <p:nvPr/>
        </p:nvSpPr>
        <p:spPr>
          <a:xfrm>
            <a:off x="818675" y="1397167"/>
            <a:ext cx="11031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A1AC5-AB98-43C2-9617-3F7B11F2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1" y="0"/>
            <a:ext cx="4486940" cy="59825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E37E66-90CA-4995-9290-1B1C9FC22AD1}"/>
              </a:ext>
            </a:extLst>
          </p:cNvPr>
          <p:cNvSpPr/>
          <p:nvPr/>
        </p:nvSpPr>
        <p:spPr>
          <a:xfrm>
            <a:off x="6096000" y="636802"/>
            <a:ext cx="52155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did you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helped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16ACB-8914-4022-9621-878E645E8138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B44FF-F5B1-4CC8-A1D6-01F2646ED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C848B-DDBA-458D-8DE2-76F45C54E581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</p:spTree>
    <p:extLst>
      <p:ext uri="{BB962C8B-B14F-4D97-AF65-F5344CB8AC3E}">
        <p14:creationId xmlns:p14="http://schemas.microsoft.com/office/powerpoint/2010/main" val="393483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9FDB9-BDC2-432C-A49C-C3E46411AB10}"/>
              </a:ext>
            </a:extLst>
          </p:cNvPr>
          <p:cNvSpPr txBox="1"/>
          <p:nvPr/>
        </p:nvSpPr>
        <p:spPr>
          <a:xfrm>
            <a:off x="6096000" y="547061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Koehn,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6C7CF-5A5B-41B3-B689-DFE33958B703}"/>
              </a:ext>
            </a:extLst>
          </p:cNvPr>
          <p:cNvSpPr txBox="1"/>
          <p:nvPr/>
        </p:nvSpPr>
        <p:spPr>
          <a:xfrm>
            <a:off x="818675" y="376063"/>
            <a:ext cx="108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You Can Do Right Now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3321C-7FF8-49AE-8576-5E861684D3C6}"/>
              </a:ext>
            </a:extLst>
          </p:cNvPr>
          <p:cNvSpPr/>
          <p:nvPr/>
        </p:nvSpPr>
        <p:spPr>
          <a:xfrm>
            <a:off x="499734" y="1447234"/>
            <a:ext cx="11011710" cy="5206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18315A"/>
                </a:solidFill>
                <a:latin typeface="Calibri "/>
              </a:rPr>
              <a:t>Find the stories that remind you and your stakeholders </a:t>
            </a:r>
            <a:r>
              <a:rPr lang="en-US" sz="2800" u="sng" dirty="0">
                <a:solidFill>
                  <a:srgbClr val="18315A"/>
                </a:solidFill>
                <a:latin typeface="Calibri "/>
              </a:rPr>
              <a:t>why</a:t>
            </a:r>
            <a:r>
              <a:rPr lang="en-US" sz="2800" dirty="0">
                <a:solidFill>
                  <a:srgbClr val="18315A"/>
                </a:solidFill>
                <a:latin typeface="Calibri "/>
              </a:rPr>
              <a:t> you need to survive. Share them. Repeat them in your mind.</a:t>
            </a:r>
          </a:p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srgbClr val="18315A"/>
              </a:solidFill>
              <a:latin typeface="Calibri 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18315A"/>
                </a:solidFill>
                <a:latin typeface="Calibri "/>
              </a:rPr>
              <a:t>Meet with your team. Tell them what’s keeping you up at night. Ask them for their </a:t>
            </a:r>
            <a:r>
              <a:rPr lang="en-US" sz="2800" u="sng" dirty="0">
                <a:solidFill>
                  <a:srgbClr val="18315A"/>
                </a:solidFill>
                <a:latin typeface="Calibri "/>
              </a:rPr>
              <a:t>help</a:t>
            </a:r>
            <a:r>
              <a:rPr lang="en-US" sz="2800" dirty="0">
                <a:solidFill>
                  <a:srgbClr val="18315A"/>
                </a:solidFill>
                <a:latin typeface="Calibri "/>
              </a:rPr>
              <a:t>. Remind each person</a:t>
            </a:r>
            <a:r>
              <a:rPr lang="en-US" sz="2800" i="1" dirty="0">
                <a:solidFill>
                  <a:srgbClr val="18315A"/>
                </a:solidFill>
                <a:latin typeface="Calibri "/>
              </a:rPr>
              <a:t> how </a:t>
            </a:r>
            <a:r>
              <a:rPr lang="en-US" sz="2800" dirty="0">
                <a:solidFill>
                  <a:srgbClr val="18315A"/>
                </a:solidFill>
                <a:latin typeface="Calibri "/>
              </a:rPr>
              <a:t>their job matters.</a:t>
            </a:r>
            <a:br>
              <a:rPr lang="en-US" sz="2800" dirty="0">
                <a:solidFill>
                  <a:srgbClr val="18315A"/>
                </a:solidFill>
                <a:latin typeface="Calibri "/>
              </a:rPr>
            </a:br>
            <a:endParaRPr lang="en-US" sz="2800" dirty="0">
              <a:solidFill>
                <a:srgbClr val="18315A"/>
              </a:solidFill>
              <a:latin typeface="Calibri 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srgbClr val="18315A"/>
                </a:solidFill>
                <a:latin typeface="Calibri "/>
              </a:rPr>
              <a:t>Ask your team: In what 3 ways will moving through this crisis/change well help us </a:t>
            </a:r>
            <a:r>
              <a:rPr lang="en-US" sz="2800" i="1" dirty="0">
                <a:solidFill>
                  <a:srgbClr val="18315A"/>
                </a:solidFill>
                <a:latin typeface="Calibri "/>
              </a:rPr>
              <a:t>better </a:t>
            </a:r>
            <a:r>
              <a:rPr lang="en-US" sz="2800" dirty="0">
                <a:solidFill>
                  <a:srgbClr val="18315A"/>
                </a:solidFill>
                <a:latin typeface="Calibri "/>
              </a:rPr>
              <a:t>deliver our purpose? What will we feel, what will we become, what will we be able to do?</a:t>
            </a:r>
          </a:p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srgbClr val="18315A"/>
              </a:solidFill>
              <a:latin typeface="Calibri 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08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1B8351-8F83-4E3A-BDEF-F903D20CC10B}"/>
              </a:ext>
            </a:extLst>
          </p:cNvPr>
          <p:cNvSpPr/>
          <p:nvPr/>
        </p:nvSpPr>
        <p:spPr>
          <a:xfrm>
            <a:off x="590145" y="1527077"/>
            <a:ext cx="11011710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“Between stimulus and response there is space.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In that space is our power to choose our response.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In</a:t>
            </a:r>
            <a:r>
              <a:rPr kumimoji="0" lang="en-US" sz="4000" b="0" u="none" strike="noStrike" kern="1200" cap="none" spc="0" normalizeH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our response lies our growth and our freedom.”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6F4363-BBEE-4686-A43C-56A927174A96}"/>
              </a:ext>
            </a:extLst>
          </p:cNvPr>
          <p:cNvSpPr/>
          <p:nvPr/>
        </p:nvSpPr>
        <p:spPr>
          <a:xfrm>
            <a:off x="590145" y="4434194"/>
            <a:ext cx="1332163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Viktor Frankl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Author,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Man’s Search for Meaning, concentration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camp survivor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8315A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9" name="Picture 2" descr="https://static1.squarespace.com/static/55f9bf8ae4b065f9936b686f/t/59e7ca79d74cffd56e0e9af5/1508362880073/TheInvisibleLeader_3D_TransparentBG.png">
            <a:extLst>
              <a:ext uri="{FF2B5EF4-FFF2-40B4-BE49-F238E27FC236}">
                <a16:creationId xmlns:a16="http://schemas.microsoft.com/office/drawing/2014/main" id="{2B3CB899-88DC-4321-8100-C079BD66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1" y="-110308"/>
            <a:ext cx="5203969" cy="64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witter icon">
            <a:extLst>
              <a:ext uri="{FF2B5EF4-FFF2-40B4-BE49-F238E27FC236}">
                <a16:creationId xmlns:a16="http://schemas.microsoft.com/office/drawing/2014/main" id="{2AC4051C-43FF-4AD9-AE83-FFEBBBFA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50" y="891307"/>
            <a:ext cx="722441" cy="72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facebook icon">
            <a:extLst>
              <a:ext uri="{FF2B5EF4-FFF2-40B4-BE49-F238E27FC236}">
                <a16:creationId xmlns:a16="http://schemas.microsoft.com/office/drawing/2014/main" id="{86DCAF74-082D-4F84-B925-7B6D6940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62" y="2729971"/>
            <a:ext cx="699029" cy="6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A70622-D57E-4019-9348-635D75714F3E}"/>
              </a:ext>
            </a:extLst>
          </p:cNvPr>
          <p:cNvSpPr txBox="1"/>
          <p:nvPr/>
        </p:nvSpPr>
        <p:spPr>
          <a:xfrm>
            <a:off x="7965647" y="1130622"/>
            <a:ext cx="256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cs typeface="Arial" panose="020B0604020202020204" pitchFamily="34" charset="0"/>
              </a:rPr>
              <a:t>@ZACHMERCURIO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C3AC5-2167-4009-A12D-76479EBFCBF0}"/>
              </a:ext>
            </a:extLst>
          </p:cNvPr>
          <p:cNvSpPr txBox="1"/>
          <p:nvPr/>
        </p:nvSpPr>
        <p:spPr>
          <a:xfrm>
            <a:off x="7976280" y="1997149"/>
            <a:ext cx="256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@ZACHMERCURIO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35713-99B4-4806-9712-1B966DFB4CDD}"/>
              </a:ext>
            </a:extLst>
          </p:cNvPr>
          <p:cNvSpPr txBox="1"/>
          <p:nvPr/>
        </p:nvSpPr>
        <p:spPr>
          <a:xfrm>
            <a:off x="7976280" y="2894819"/>
            <a:ext cx="256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@ZMERCURIO</a:t>
            </a:r>
          </a:p>
        </p:txBody>
      </p:sp>
      <p:pic>
        <p:nvPicPr>
          <p:cNvPr id="1026" name="Picture 2" descr="Image result for instagram logo">
            <a:extLst>
              <a:ext uri="{FF2B5EF4-FFF2-40B4-BE49-F238E27FC236}">
                <a16:creationId xmlns:a16="http://schemas.microsoft.com/office/drawing/2014/main" id="{AFB22B01-5E81-450C-AD50-611620BC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62" y="1833184"/>
            <a:ext cx="699029" cy="6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E3A9431-885D-415F-9D5F-21759CE11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3647" y="372366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18315A"/>
                </a:solidFill>
                <a:latin typeface="+mn-lt"/>
              </a:rPr>
              <a:t> Text ZACH to 55444</a:t>
            </a:r>
            <a:br>
              <a:rPr lang="en-US" b="1" dirty="0">
                <a:solidFill>
                  <a:srgbClr val="18315A"/>
                </a:solidFill>
                <a:latin typeface="+mn-lt"/>
              </a:rPr>
            </a:br>
            <a:endParaRPr lang="en-US" b="1" dirty="0">
              <a:solidFill>
                <a:srgbClr val="18315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077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3" name="Picture 2" descr="A young boy sitting on a rock&#10;&#10;Description automatically generated">
            <a:extLst>
              <a:ext uri="{FF2B5EF4-FFF2-40B4-BE49-F238E27FC236}">
                <a16:creationId xmlns:a16="http://schemas.microsoft.com/office/drawing/2014/main" id="{C1CB9591-6844-4BFC-96C1-3D1D3EE48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12599" r="13558" b="9318"/>
          <a:stretch/>
        </p:blipFill>
        <p:spPr>
          <a:xfrm>
            <a:off x="3303269" y="354330"/>
            <a:ext cx="5222197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35D84-C0B5-48FB-956F-94E58C9A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854" y="102300"/>
            <a:ext cx="7904291" cy="57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4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1A86A-F83C-4471-8A49-966DBEA01E8B}"/>
              </a:ext>
            </a:extLst>
          </p:cNvPr>
          <p:cNvSpPr txBox="1"/>
          <p:nvPr/>
        </p:nvSpPr>
        <p:spPr>
          <a:xfrm>
            <a:off x="852668" y="1930439"/>
            <a:ext cx="1048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(n.): The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reason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31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which something is done or created or for which something exists.</a:t>
            </a:r>
          </a:p>
        </p:txBody>
      </p:sp>
    </p:spTree>
    <p:extLst>
      <p:ext uri="{BB962C8B-B14F-4D97-AF65-F5344CB8AC3E}">
        <p14:creationId xmlns:p14="http://schemas.microsoft.com/office/powerpoint/2010/main" val="170062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0A8348-AE82-4B20-A049-3E33777EA6FA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887A0-523C-4C8E-98F5-074DE76DB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5F5E4-20BA-4B15-A977-1F1AD8BD88C5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@ZACHMERCURIO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B1559-3335-419C-B433-06AF93AD7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F68C6-E365-447E-890A-C2186DEA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670" y="0"/>
            <a:ext cx="3402330" cy="45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0DA10E-102C-4221-981D-BC66514614D1}"/>
              </a:ext>
            </a:extLst>
          </p:cNvPr>
          <p:cNvSpPr/>
          <p:nvPr/>
        </p:nvSpPr>
        <p:spPr>
          <a:xfrm>
            <a:off x="0" y="5987143"/>
            <a:ext cx="12192000" cy="870857"/>
          </a:xfrm>
          <a:prstGeom prst="rect">
            <a:avLst/>
          </a:prstGeom>
          <a:solidFill>
            <a:srgbClr val="183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randon grot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3500-87CC-4F33-AB0F-20AAB49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3" y="6111263"/>
            <a:ext cx="637882" cy="637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F2DB3-3AF4-47E6-8F3C-0BDA7B305348}"/>
              </a:ext>
            </a:extLst>
          </p:cNvPr>
          <p:cNvSpPr txBox="1"/>
          <p:nvPr/>
        </p:nvSpPr>
        <p:spPr>
          <a:xfrm>
            <a:off x="9494584" y="6191738"/>
            <a:ext cx="268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@ZACHMERCURIO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31B96-EAC3-4B41-85DA-2093F111232E}"/>
              </a:ext>
            </a:extLst>
          </p:cNvPr>
          <p:cNvSpPr txBox="1"/>
          <p:nvPr/>
        </p:nvSpPr>
        <p:spPr>
          <a:xfrm>
            <a:off x="254650" y="156511"/>
            <a:ext cx="742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8315A"/>
                </a:solidFill>
              </a:rPr>
              <a:t>The Effect of Being Purposeful</a:t>
            </a:r>
            <a:endParaRPr lang="en-US" sz="4800" b="1" dirty="0">
              <a:solidFill>
                <a:srgbClr val="18315A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0738DF-A0DC-4BC6-856F-C79FFB2BFC23}"/>
              </a:ext>
            </a:extLst>
          </p:cNvPr>
          <p:cNvSpPr/>
          <p:nvPr/>
        </p:nvSpPr>
        <p:spPr>
          <a:xfrm>
            <a:off x="9727260" y="2976486"/>
            <a:ext cx="388391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500" b="1" kern="0" dirty="0">
                <a:solidFill>
                  <a:srgbClr val="EA7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B0E349-9747-4D00-B538-35017068F2E9}"/>
              </a:ext>
            </a:extLst>
          </p:cNvPr>
          <p:cNvGrpSpPr/>
          <p:nvPr/>
        </p:nvGrpSpPr>
        <p:grpSpPr>
          <a:xfrm>
            <a:off x="338483" y="1268756"/>
            <a:ext cx="12244153" cy="4154852"/>
            <a:chOff x="30138" y="1476614"/>
            <a:chExt cx="12244153" cy="41548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72E406-4957-4E5F-AB88-F70AD1FDC240}"/>
                </a:ext>
              </a:extLst>
            </p:cNvPr>
            <p:cNvSpPr/>
            <p:nvPr/>
          </p:nvSpPr>
          <p:spPr>
            <a:xfrm>
              <a:off x="9127659" y="1500669"/>
              <a:ext cx="1504898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500" b="1" kern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F55F01-53E2-4768-A6EF-5D7D7FE43187}"/>
                </a:ext>
              </a:extLst>
            </p:cNvPr>
            <p:cNvSpPr txBox="1"/>
            <p:nvPr/>
          </p:nvSpPr>
          <p:spPr>
            <a:xfrm>
              <a:off x="8047103" y="2751923"/>
              <a:ext cx="4227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18315A"/>
                  </a:solidFill>
                </a:rPr>
                <a:t>% more likely to be promoted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CEA19F-1CBA-4F13-8C01-629C58272A60}"/>
                </a:ext>
              </a:extLst>
            </p:cNvPr>
            <p:cNvSpPr/>
            <p:nvPr/>
          </p:nvSpPr>
          <p:spPr>
            <a:xfrm>
              <a:off x="4953615" y="3188359"/>
              <a:ext cx="1540019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500" b="1" kern="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842679-022A-4077-B82A-A676959E17A0}"/>
                </a:ext>
              </a:extLst>
            </p:cNvPr>
            <p:cNvSpPr/>
            <p:nvPr/>
          </p:nvSpPr>
          <p:spPr>
            <a:xfrm>
              <a:off x="1589925" y="1490608"/>
              <a:ext cx="2188365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500" b="1" kern="0" dirty="0">
                  <a:solidFill>
                    <a:srgbClr val="EA7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8500" b="1" i="0" u="none" strike="noStrike" kern="0" cap="none" spc="0" normalizeH="0" baseline="0" noProof="0" dirty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5B6879-7098-4108-95F6-0FE13BB1AEA5}"/>
                </a:ext>
              </a:extLst>
            </p:cNvPr>
            <p:cNvSpPr/>
            <p:nvPr/>
          </p:nvSpPr>
          <p:spPr>
            <a:xfrm>
              <a:off x="4953615" y="1476614"/>
              <a:ext cx="3287560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8500" b="1" kern="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C6A1BD-1D80-4AF9-AB28-F48B504D18CD}"/>
                </a:ext>
              </a:extLst>
            </p:cNvPr>
            <p:cNvSpPr txBox="1"/>
            <p:nvPr/>
          </p:nvSpPr>
          <p:spPr>
            <a:xfrm>
              <a:off x="251275" y="2726694"/>
              <a:ext cx="3893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18315A"/>
                  </a:solidFill>
                </a:rPr>
                <a:t>Times more engaged at work.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9D3B64-640F-407D-A534-C3532186A292}"/>
                </a:ext>
              </a:extLst>
            </p:cNvPr>
            <p:cNvSpPr txBox="1"/>
            <p:nvPr/>
          </p:nvSpPr>
          <p:spPr>
            <a:xfrm>
              <a:off x="4224618" y="2726694"/>
              <a:ext cx="3708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18315A"/>
                  </a:solidFill>
                </a:rPr>
                <a:t>Factor in job satisfaction.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256B0B-6B0A-43ED-BF3C-93919D53F5B9}"/>
                </a:ext>
              </a:extLst>
            </p:cNvPr>
            <p:cNvSpPr txBox="1"/>
            <p:nvPr/>
          </p:nvSpPr>
          <p:spPr>
            <a:xfrm>
              <a:off x="8298958" y="4412085"/>
              <a:ext cx="3162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8315A"/>
                  </a:solidFill>
                </a:rPr>
                <a:t>times more likely to learn something new every day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E834B1-4409-4FF5-84CD-1B987D850004}"/>
                </a:ext>
              </a:extLst>
            </p:cNvPr>
            <p:cNvSpPr/>
            <p:nvPr/>
          </p:nvSpPr>
          <p:spPr>
            <a:xfrm>
              <a:off x="1619075" y="3261511"/>
              <a:ext cx="119538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80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880A02-F25C-43AF-BB95-C4E9A7757EFA}"/>
                </a:ext>
              </a:extLst>
            </p:cNvPr>
            <p:cNvSpPr txBox="1"/>
            <p:nvPr/>
          </p:nvSpPr>
          <p:spPr>
            <a:xfrm>
              <a:off x="30138" y="4405016"/>
              <a:ext cx="40556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8315A"/>
                  </a:solidFill>
                </a:rPr>
                <a:t>Average number of years longer people with purpose live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65F7E2-8128-4629-82F6-285C2C09CC26}"/>
                </a:ext>
              </a:extLst>
            </p:cNvPr>
            <p:cNvSpPr txBox="1"/>
            <p:nvPr/>
          </p:nvSpPr>
          <p:spPr>
            <a:xfrm>
              <a:off x="4206505" y="4431137"/>
              <a:ext cx="3162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rgbClr val="18315A"/>
                  </a:solidFill>
                </a:defRPr>
              </a:lvl1pPr>
            </a:lstStyle>
            <a:p>
              <a:r>
                <a:rPr lang="en-US" dirty="0"/>
                <a:t>% more likely to experience regular contentedness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127CA7-70E5-4425-82C9-5B5F6D40C3D9}"/>
              </a:ext>
            </a:extLst>
          </p:cNvPr>
          <p:cNvSpPr txBox="1"/>
          <p:nvPr/>
        </p:nvSpPr>
        <p:spPr>
          <a:xfrm>
            <a:off x="6387068" y="5584404"/>
            <a:ext cx="594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Sources: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Hill, 2014;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Leider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2015, NYU, 2016, LinkedIn, 2017</a:t>
            </a:r>
          </a:p>
        </p:txBody>
      </p:sp>
    </p:spTree>
    <p:extLst>
      <p:ext uri="{BB962C8B-B14F-4D97-AF65-F5344CB8AC3E}">
        <p14:creationId xmlns:p14="http://schemas.microsoft.com/office/powerpoint/2010/main" val="1735161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9B811B748FD7439D9B5CC029DD1487" ma:contentTypeVersion="12" ma:contentTypeDescription="Create a new document." ma:contentTypeScope="" ma:versionID="a985d5390e3dc7f589b527569c145286">
  <xsd:schema xmlns:xsd="http://www.w3.org/2001/XMLSchema" xmlns:xs="http://www.w3.org/2001/XMLSchema" xmlns:p="http://schemas.microsoft.com/office/2006/metadata/properties" xmlns:ns2="31f1ce6f-9077-4fee-ac2f-39a0bf2eebbc" xmlns:ns3="4dcc24b2-edc3-4e84-b761-0f438ebbb808" targetNamespace="http://schemas.microsoft.com/office/2006/metadata/properties" ma:root="true" ma:fieldsID="d8e06adfbcabe416a6a7fdef388a409e" ns2:_="" ns3:_="">
    <xsd:import namespace="31f1ce6f-9077-4fee-ac2f-39a0bf2eebbc"/>
    <xsd:import namespace="4dcc24b2-edc3-4e84-b761-0f438ebbb80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1ce6f-9077-4fee-ac2f-39a0bf2eeb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c24b2-edc3-4e84-b761-0f438ebbb8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E80F5E-F096-4A8E-B94B-00D66DC09C6D}"/>
</file>

<file path=customXml/itemProps2.xml><?xml version="1.0" encoding="utf-8"?>
<ds:datastoreItem xmlns:ds="http://schemas.openxmlformats.org/officeDocument/2006/customXml" ds:itemID="{9B3C4F25-B70F-42B4-907D-027340B5F3D8}"/>
</file>

<file path=customXml/itemProps3.xml><?xml version="1.0" encoding="utf-8"?>
<ds:datastoreItem xmlns:ds="http://schemas.openxmlformats.org/officeDocument/2006/customXml" ds:itemID="{5B849834-0FFE-4FCD-AE0B-BD24D7846AC4}"/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923</Words>
  <Application>Microsoft Office PowerPoint</Application>
  <PresentationFormat>Widescreen</PresentationFormat>
  <Paragraphs>160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Brandon grotes</vt:lpstr>
      <vt:lpstr>Calibri</vt:lpstr>
      <vt:lpstr>Calibri </vt:lpstr>
      <vt:lpstr>Calibri Light</vt:lpstr>
      <vt:lpstr>Office Theme</vt:lpstr>
      <vt:lpstr>LEADING WITH PURPOSE  IN TURBULENT TIMES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Text ZACH to 55444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WITH PURPOSE</dc:title>
  <dc:creator>zach</dc:creator>
  <cp:lastModifiedBy>zach@zachmercurio.com</cp:lastModifiedBy>
  <cp:revision>153</cp:revision>
  <dcterms:created xsi:type="dcterms:W3CDTF">2019-04-11T15:49:42Z</dcterms:created>
  <dcterms:modified xsi:type="dcterms:W3CDTF">2020-05-26T16:03:13Z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0x010100F79B811B748FD7439D9B5CC029DD1487</vt:lpwstr>
  </property>
</Properties>
</file>